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8" r:id="rId4"/>
    <p:sldId id="259" r:id="rId5"/>
    <p:sldId id="260" r:id="rId6"/>
    <p:sldId id="261" r:id="rId7"/>
    <p:sldId id="262" r:id="rId8"/>
    <p:sldId id="257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700" y="479424"/>
            <a:ext cx="7251700" cy="1122363"/>
          </a:xfrm>
          <a:noFill/>
          <a:ln>
            <a:noFill/>
          </a:ln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4"/>
          </a:effectRef>
          <a:fontRef idx="none"/>
        </p:style>
        <p:txBody>
          <a:bodyPr anchor="b"/>
          <a:lstStyle>
            <a:lvl1pPr algn="ctr">
              <a:defRPr sz="6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8550" y="1601787"/>
            <a:ext cx="6858000" cy="703262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 algn="ctr">
              <a:buNone/>
              <a:defRPr sz="2400" b="1" cap="none" spc="0">
                <a:ln/>
                <a:solidFill>
                  <a:schemeClr val="accent3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A4BD5-3659-4299-AAF3-040DE3637052}" type="datetimeFigureOut">
              <a:rPr lang="ru-RU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E14D5-B8DF-4017-9572-B883DE7EC0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1518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23D00-F4FD-44D9-81F8-98F03E3A1FE0}" type="datetimeFigureOut">
              <a:rPr lang="ru-RU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BD1CE-B09E-44CD-8C50-A5DC09F81C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175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45E4C-33B5-450A-B2D5-F5523E565DAE}" type="datetimeFigureOut">
              <a:rPr lang="ru-RU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0A212-7135-4583-AD32-7CBBCDD811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30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725" y="198439"/>
            <a:ext cx="6940550" cy="904874"/>
          </a:xfr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725" y="1103313"/>
            <a:ext cx="6940550" cy="370840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0A561-BD67-4C6B-93F1-85C60CE17065}" type="datetimeFigureOut">
              <a:rPr lang="ru-RU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DD00E-0FCC-4680-A172-C857D942FD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1885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14BDC-6EDD-490A-A4C2-3E41F4A9BF40}" type="datetimeFigureOut">
              <a:rPr lang="ru-RU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65720-322D-4C9B-9EF0-AA8F9D7796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8776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039B9-D257-4CE2-8473-6E6EA5208F2B}" type="datetimeFigureOut">
              <a:rPr lang="ru-RU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E0593-9B80-4185-B064-F953881166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98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240CD-4C0E-4E16-B020-23E04858C9AC}" type="datetimeFigureOut">
              <a:rPr lang="ru-RU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7F414-5B31-491E-BEDC-4F6133BBB4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0190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69718-6004-4D52-AE8E-A7A52356BF03}" type="datetimeFigureOut">
              <a:rPr lang="ru-RU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C5256-4FAA-4C6C-838B-A1D4BF015B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04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B9061-FC65-4774-AB15-A9F279C6B9BA}" type="datetimeFigureOut">
              <a:rPr lang="ru-RU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B37CF-CE78-4300-955B-21A26EE217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363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93420-B426-4802-B18F-90A20F2B2E41}" type="datetimeFigureOut">
              <a:rPr lang="ru-RU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57F01-3F4D-46F6-A34D-D64507C6AD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542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16B6B-1563-4DFF-83DC-0F9E494ACFE0}" type="datetimeFigureOut">
              <a:rPr lang="ru-RU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F8E03-48AA-431A-9F35-5049FDC7A6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281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D142B5-A7C1-4B9F-BBA9-2FE5404FAA11}" type="datetimeFigureOut">
              <a:rPr lang="ru-RU"/>
              <a:pPr>
                <a:defRPr/>
              </a:pPr>
              <a:t>04.10.2016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2E0F4FA-F0A1-4FB4-823B-C3A12D1F319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112134" y="93058"/>
            <a:ext cx="6131417" cy="2353928"/>
          </a:xfrm>
        </p:spPr>
        <p:txBody>
          <a:bodyPr/>
          <a:lstStyle/>
          <a:p>
            <a:r>
              <a:rPr lang="ru-RU" sz="4400" dirty="0">
                <a:ln>
                  <a:noFill/>
                </a:ln>
                <a:solidFill>
                  <a:prstClr val="black"/>
                </a:solidFill>
                <a:effectLst/>
                <a:latin typeface="Calibri"/>
              </a:rPr>
              <a:t>Из истории </a:t>
            </a:r>
            <a:br>
              <a:rPr lang="ru-RU" sz="4400" dirty="0">
                <a:ln>
                  <a:noFill/>
                </a:ln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4400" dirty="0">
                <a:ln>
                  <a:noFill/>
                </a:ln>
                <a:solidFill>
                  <a:prstClr val="black"/>
                </a:solidFill>
                <a:effectLst/>
                <a:latin typeface="Calibri"/>
              </a:rPr>
              <a:t>русского языкознания: выдающиеся лингвисты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949261" y="3353314"/>
            <a:ext cx="5251987" cy="195278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Работу выполнила учитель русского языка и литературы </a:t>
            </a:r>
            <a:r>
              <a:rPr lang="ru-RU" dirty="0" smtClean="0">
                <a:solidFill>
                  <a:schemeClr val="tx1"/>
                </a:solidFill>
              </a:rPr>
              <a:t>МОБУ «ВСОШ»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Заико Т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Г.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8192" y="115910"/>
            <a:ext cx="3712256" cy="168144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/>
            </a:r>
            <a:br>
              <a:rPr lang="ru-RU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ru-RU" sz="4000" dirty="0"/>
              <a:t>Яков Карлович Грот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(</a:t>
            </a:r>
            <a:r>
              <a:rPr lang="ru-RU" sz="4000" dirty="0"/>
              <a:t>1812-1893)</a:t>
            </a:r>
            <a:endParaRPr lang="ru-RU" sz="4000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795" y="0"/>
            <a:ext cx="2550017" cy="29750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983347" y="2975020"/>
            <a:ext cx="6310647" cy="262729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«Пусть праздность и скука </a:t>
            </a:r>
            <a:r>
              <a:rPr lang="ru-RU" dirty="0" smtClean="0">
                <a:solidFill>
                  <a:schemeClr val="tx1"/>
                </a:solidFill>
              </a:rPr>
              <a:t>никогда </a:t>
            </a:r>
            <a:r>
              <a:rPr lang="ru-RU" dirty="0">
                <a:solidFill>
                  <a:schemeClr val="tx1"/>
                </a:solidFill>
              </a:rPr>
              <a:t>не будут известны мне. В занятиях моих я должен для этого наблюдать как можно более разнообразия, должен начертать себе определенный план и твердо, но без педантизма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следовать </a:t>
            </a:r>
            <a:r>
              <a:rPr lang="ru-RU" dirty="0" smtClean="0">
                <a:solidFill>
                  <a:schemeClr val="tx1"/>
                </a:solidFill>
              </a:rPr>
              <a:t>ему».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8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937466" y="692284"/>
            <a:ext cx="622774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В лингвистической деятельности </a:t>
            </a:r>
            <a:r>
              <a:rPr lang="ru-RU" b="1" dirty="0" err="1" smtClean="0"/>
              <a:t>Я.К.Грота</a:t>
            </a:r>
            <a:r>
              <a:rPr lang="ru-RU" b="1" dirty="0" smtClean="0"/>
              <a:t> </a:t>
            </a:r>
            <a:r>
              <a:rPr lang="ru-RU" b="1" dirty="0"/>
              <a:t>можно выделить три основных </a:t>
            </a:r>
            <a:r>
              <a:rPr lang="ru-RU" b="1" dirty="0" smtClean="0"/>
              <a:t>направления:</a:t>
            </a:r>
            <a:endParaRPr lang="ru-RU" b="1" dirty="0"/>
          </a:p>
          <a:p>
            <a:r>
              <a:rPr lang="ru-RU" b="1" dirty="0"/>
              <a:t>работы по </a:t>
            </a:r>
            <a:r>
              <a:rPr lang="ru-RU" b="1" dirty="0" smtClean="0"/>
              <a:t>правописанию; </a:t>
            </a:r>
            <a:endParaRPr lang="ru-RU" b="1" dirty="0"/>
          </a:p>
          <a:p>
            <a:r>
              <a:rPr lang="ru-RU" b="1" dirty="0"/>
              <a:t>изучение творчества </a:t>
            </a:r>
            <a:r>
              <a:rPr lang="ru-RU" b="1" dirty="0" smtClean="0"/>
              <a:t>Державина;</a:t>
            </a:r>
            <a:endParaRPr lang="ru-RU" b="1" dirty="0"/>
          </a:p>
          <a:p>
            <a:r>
              <a:rPr lang="ru-RU" b="1" dirty="0"/>
              <a:t>Грот был известным </a:t>
            </a:r>
            <a:r>
              <a:rPr lang="ru-RU" b="1" dirty="0" smtClean="0"/>
              <a:t>лексикографом.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14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8192" y="115910"/>
            <a:ext cx="3712256" cy="21894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/>
            </a:r>
            <a:br>
              <a:rPr lang="ru-RU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ru-RU" sz="4000" dirty="0"/>
              <a:t>Алексей Александрович Шахматов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(</a:t>
            </a:r>
            <a:r>
              <a:rPr lang="ru-RU" sz="4000" dirty="0"/>
              <a:t>1864-1920)</a:t>
            </a:r>
            <a:endParaRPr lang="ru-RU" sz="4000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866097" y="3562618"/>
            <a:ext cx="6310647" cy="2627290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</a:rPr>
              <a:t>«В истории русской филологии нет главы более яркой и волнующей, чем деятельность Шахматова», — писал академик В.В. Виноградов.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895" y="0"/>
            <a:ext cx="2968849" cy="35626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396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980932" y="540913"/>
            <a:ext cx="611988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 smtClean="0"/>
              <a:t>А.А.Шахматов</a:t>
            </a:r>
            <a:endParaRPr lang="ru-RU" b="1" dirty="0" smtClean="0"/>
          </a:p>
          <a:p>
            <a:r>
              <a:rPr lang="ru-RU" b="1" dirty="0" smtClean="0"/>
              <a:t>сосредоточен был </a:t>
            </a:r>
            <a:r>
              <a:rPr lang="ru-RU" b="1" dirty="0"/>
              <a:t>в основном </a:t>
            </a:r>
            <a:r>
              <a:rPr lang="ru-RU" b="1" dirty="0" smtClean="0"/>
              <a:t>в </a:t>
            </a:r>
            <a:r>
              <a:rPr lang="ru-RU" b="1" dirty="0"/>
              <a:t>области истории и диалектологии славянских </a:t>
            </a:r>
            <a:r>
              <a:rPr lang="ru-RU" b="1" dirty="0" smtClean="0"/>
              <a:t>языков;</a:t>
            </a:r>
            <a:endParaRPr lang="ru-RU" b="1" dirty="0"/>
          </a:p>
          <a:p>
            <a:r>
              <a:rPr lang="ru-RU" b="1" dirty="0" smtClean="0"/>
              <a:t>происхождении </a:t>
            </a:r>
            <a:r>
              <a:rPr lang="ru-RU" b="1" dirty="0"/>
              <a:t>восточнославянских </a:t>
            </a:r>
            <a:r>
              <a:rPr lang="ru-RU" b="1" dirty="0" smtClean="0"/>
              <a:t>языков;</a:t>
            </a:r>
            <a:endParaRPr lang="ru-RU" b="1" dirty="0"/>
          </a:p>
          <a:p>
            <a:r>
              <a:rPr lang="ru-RU" b="1" dirty="0" smtClean="0"/>
              <a:t>по рукописным материалам был </a:t>
            </a:r>
            <a:r>
              <a:rPr lang="ru-RU" b="1" dirty="0"/>
              <a:t>издан знаменитый «Синтаксис русского языка</a:t>
            </a:r>
            <a:r>
              <a:rPr lang="ru-RU" b="1" dirty="0" smtClean="0"/>
              <a:t>».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2463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5768" y="115910"/>
            <a:ext cx="3454679" cy="204774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/>
            </a:r>
            <a:br>
              <a:rPr lang="ru-RU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ru-RU" sz="4000" dirty="0"/>
              <a:t>Дмитрий Николаевич Ушаков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(</a:t>
            </a:r>
            <a:r>
              <a:rPr lang="ru-RU" sz="4000" dirty="0"/>
              <a:t>1873-1942)</a:t>
            </a:r>
            <a:endParaRPr lang="ru-RU" sz="4000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908727" y="3150494"/>
            <a:ext cx="6310647" cy="2627290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«</a:t>
            </a:r>
            <a:r>
              <a:rPr lang="ru-RU" dirty="0">
                <a:solidFill>
                  <a:schemeClr val="tx1"/>
                </a:solidFill>
              </a:rPr>
              <a:t>Он был ученым, но он одновременно был и художником. Каждый его научный труд — это до некоторой степени художественное произведение... Он был и актером, декламатором, во всяком случае большим мастером устного живого </a:t>
            </a:r>
            <a:r>
              <a:rPr lang="ru-RU" dirty="0" smtClean="0">
                <a:solidFill>
                  <a:schemeClr val="tx1"/>
                </a:solidFill>
              </a:rPr>
              <a:t>слова</a:t>
            </a:r>
            <a:r>
              <a:rPr lang="ru-RU" sz="2800" dirty="0" smtClean="0">
                <a:solidFill>
                  <a:schemeClr val="tx1"/>
                </a:solidFill>
              </a:rPr>
              <a:t>».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709" y="-1"/>
            <a:ext cx="3135665" cy="3490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535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174115" y="318797"/>
            <a:ext cx="61070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 smtClean="0"/>
              <a:t>Д.Н.Ушаков</a:t>
            </a:r>
            <a:endParaRPr lang="ru-RU" b="1" dirty="0" smtClean="0"/>
          </a:p>
          <a:p>
            <a:r>
              <a:rPr lang="ru-RU" b="1" dirty="0" smtClean="0"/>
              <a:t>является </a:t>
            </a:r>
            <a:r>
              <a:rPr lang="ru-RU" b="1" dirty="0"/>
              <a:t>составителем и редактором одного из самых распространенных толковых словарей, знаменитого «Толкового словаря русского языка», </a:t>
            </a:r>
          </a:p>
          <a:p>
            <a:r>
              <a:rPr lang="ru-RU" b="1" dirty="0"/>
              <a:t>автор многих учебников и учебных пособий по </a:t>
            </a:r>
            <a:r>
              <a:rPr lang="ru-RU" b="1" dirty="0" smtClean="0"/>
              <a:t>правописанию,</a:t>
            </a:r>
            <a:endParaRPr lang="ru-RU" b="1" dirty="0"/>
          </a:p>
          <a:p>
            <a:r>
              <a:rPr lang="ru-RU" b="1" dirty="0" smtClean="0"/>
              <a:t>создал «Орфографический </a:t>
            </a:r>
            <a:r>
              <a:rPr lang="ru-RU" b="1" dirty="0"/>
              <a:t>словарь</a:t>
            </a:r>
            <a:r>
              <a:rPr lang="ru-RU" b="1" dirty="0" smtClean="0"/>
              <a:t>».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566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0311" y="0"/>
            <a:ext cx="4227410" cy="204774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/>
            </a:r>
            <a:br>
              <a:rPr lang="ru-RU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ru-RU" sz="4000" dirty="0"/>
              <a:t>Виктор Владимирович Виноградов (1894</a:t>
            </a:r>
            <a:r>
              <a:rPr lang="en-US" sz="4000" dirty="0"/>
              <a:t>/</a:t>
            </a:r>
            <a:r>
              <a:rPr lang="ru-RU" sz="4000" dirty="0"/>
              <a:t>1895 – 1969)</a:t>
            </a:r>
            <a:endParaRPr lang="ru-RU" sz="4000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788276" y="3498223"/>
            <a:ext cx="6310647" cy="2627290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</a:rPr>
              <a:t>«Едва не ярче всего богатство русского языка обнаруживается в его лексике, в его словарном составе».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065" y="0"/>
            <a:ext cx="2895858" cy="3625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399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156406" y="293039"/>
            <a:ext cx="6189104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 smtClean="0"/>
              <a:t>В.В.Виноградов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создал две лингвистические науки: историю </a:t>
            </a:r>
            <a:r>
              <a:rPr lang="ru-RU" b="1" dirty="0"/>
              <a:t>русского литературного языка и </a:t>
            </a:r>
            <a:r>
              <a:rPr lang="ru-RU" b="1" dirty="0" smtClean="0"/>
              <a:t>науку </a:t>
            </a:r>
            <a:r>
              <a:rPr lang="ru-RU" b="1" dirty="0"/>
              <a:t>о языке художественной </a:t>
            </a:r>
            <a:r>
              <a:rPr lang="ru-RU" b="1" dirty="0" smtClean="0"/>
              <a:t>литературы,</a:t>
            </a:r>
            <a:endParaRPr lang="ru-RU" b="1" dirty="0"/>
          </a:p>
          <a:p>
            <a:r>
              <a:rPr lang="ru-RU" b="1" dirty="0"/>
              <a:t>труд «Русский язык. Грамматическое учение о слове»,</a:t>
            </a:r>
          </a:p>
          <a:p>
            <a:r>
              <a:rPr lang="ru-RU" b="1" dirty="0"/>
              <a:t>создал классификацию типов лексического значения слова и видов фразеологических </a:t>
            </a:r>
            <a:r>
              <a:rPr lang="ru-RU" b="1" dirty="0" smtClean="0"/>
              <a:t>единиц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3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521" y="0"/>
            <a:ext cx="4356200" cy="204774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/>
              <a:t>Сергей Иванович Ожегов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(</a:t>
            </a:r>
            <a:r>
              <a:rPr lang="ru-RU" sz="4400" dirty="0"/>
              <a:t>1900-1964)</a:t>
            </a:r>
            <a:endParaRPr lang="ru-RU" sz="4400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788276" y="3498223"/>
            <a:ext cx="6310647" cy="2627290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</a:rPr>
              <a:t>«Его подвиг никогда не забудется нами, и я верю, что созданный им чудесный словарь сослужит великую службу многим поколениям…».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431" y="0"/>
            <a:ext cx="2818850" cy="37171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061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290023" y="615011"/>
            <a:ext cx="5810787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 smtClean="0"/>
              <a:t>С.И.Ожегов</a:t>
            </a:r>
            <a:endParaRPr lang="ru-RU" b="1" dirty="0" smtClean="0"/>
          </a:p>
          <a:p>
            <a:r>
              <a:rPr lang="ru-RU" b="1" dirty="0"/>
              <a:t>автор «Словаря русского языка», </a:t>
            </a:r>
          </a:p>
          <a:p>
            <a:r>
              <a:rPr lang="ru-RU" b="1" dirty="0" smtClean="0"/>
              <a:t>автор многочисленных статьей </a:t>
            </a:r>
            <a:r>
              <a:rPr lang="ru-RU" b="1" dirty="0"/>
              <a:t>по вопросам культуры речи, об истории слов, о развитии русской лексики на новом этапе развития общества.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96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8648" y="115909"/>
            <a:ext cx="3322749" cy="21378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/>
            </a:r>
            <a:br>
              <a:rPr lang="ru-RU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ru-RU" sz="4000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Михаил Васильевич Ломоносов</a:t>
            </a:r>
            <a:br>
              <a:rPr lang="ru-RU" sz="4000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ru-RU" sz="4000" dirty="0"/>
              <a:t>(1711-1765)</a:t>
            </a:r>
            <a:endParaRPr lang="ru-RU" sz="4000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3614" y="3374264"/>
            <a:ext cx="5915294" cy="258865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tx1"/>
                </a:solidFill>
              </a:rPr>
              <a:t>Простирайтесь в обогащении разума и в украшении российского слова.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448" y="0"/>
            <a:ext cx="3088460" cy="34961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560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738649" y="244699"/>
            <a:ext cx="6619740" cy="47780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b="1" dirty="0" smtClean="0"/>
          </a:p>
          <a:p>
            <a:pPr marL="0" indent="0" algn="ctr">
              <a:buNone/>
            </a:pPr>
            <a:r>
              <a:rPr lang="ru-RU" sz="3200" b="1" dirty="0" err="1" smtClean="0"/>
              <a:t>М.В.Ломоносов</a:t>
            </a:r>
            <a:r>
              <a:rPr lang="ru-RU" sz="3200" b="1" dirty="0" smtClean="0"/>
              <a:t> </a:t>
            </a:r>
          </a:p>
          <a:p>
            <a:pPr marL="0" indent="0" algn="ctr">
              <a:buNone/>
            </a:pPr>
            <a:r>
              <a:rPr lang="ru-RU" sz="3200" b="1" dirty="0" smtClean="0"/>
              <a:t>создал </a:t>
            </a:r>
            <a:r>
              <a:rPr lang="ru-RU" sz="3200" b="1" dirty="0"/>
              <a:t>первую научную российскую грамматику («Российская грамматика», 1757 г</a:t>
            </a:r>
            <a:r>
              <a:rPr lang="ru-RU" sz="3200" b="1" dirty="0" smtClean="0"/>
              <a:t>.),</a:t>
            </a:r>
          </a:p>
          <a:p>
            <a:pPr marL="0" indent="0" algn="ctr">
              <a:buNone/>
            </a:pPr>
            <a:r>
              <a:rPr lang="ru-RU" sz="3200" b="1" dirty="0" smtClean="0"/>
              <a:t>разработал </a:t>
            </a:r>
            <a:r>
              <a:rPr lang="ru-RU" sz="3200" b="1" dirty="0"/>
              <a:t>научную классификацию частей </a:t>
            </a:r>
            <a:r>
              <a:rPr lang="ru-RU" sz="3200" b="1" dirty="0" smtClean="0"/>
              <a:t>речи,</a:t>
            </a:r>
          </a:p>
          <a:p>
            <a:pPr marL="0" indent="0" algn="ctr">
              <a:buNone/>
            </a:pPr>
            <a:r>
              <a:rPr lang="ru-RU" sz="3200" b="1" dirty="0"/>
              <a:t>создал знаменитую теорию «трех штилей</a:t>
            </a:r>
            <a:r>
              <a:rPr lang="ru-RU" sz="3200" b="1" dirty="0" smtClean="0"/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215638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8192" y="115910"/>
            <a:ext cx="3712256" cy="204774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/>
            </a:r>
            <a:br>
              <a:rPr lang="ru-RU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ru-RU" sz="40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Александр Христофорович Востоков </a:t>
            </a:r>
            <a:r>
              <a:rPr lang="ru-RU" sz="4000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/>
            </a:r>
            <a:br>
              <a:rPr lang="ru-RU" sz="4000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ru-RU" sz="4000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(</a:t>
            </a:r>
            <a:r>
              <a:rPr lang="ru-RU" sz="4000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1781-1864</a:t>
            </a:r>
            <a:r>
              <a:rPr lang="ru-RU" sz="4000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)</a:t>
            </a:r>
            <a:endParaRPr lang="ru-RU" sz="4000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3614" y="3374264"/>
            <a:ext cx="5915294" cy="258865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chemeClr val="tx1"/>
                </a:solidFill>
              </a:rPr>
              <a:t>Ученые </a:t>
            </a:r>
            <a:r>
              <a:rPr lang="ru-RU" sz="3200" i="1" dirty="0">
                <a:solidFill>
                  <a:schemeClr val="tx1"/>
                </a:solidFill>
              </a:rPr>
              <a:t>"должны уметь читать старинные рукописи без наших поправок".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944" y="98737"/>
            <a:ext cx="2497964" cy="33972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116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970468" y="141252"/>
            <a:ext cx="5834129" cy="50746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/>
              <a:t>А.Х Востоков</a:t>
            </a:r>
          </a:p>
          <a:p>
            <a:pPr marL="0" indent="0">
              <a:buNone/>
            </a:pPr>
            <a:r>
              <a:rPr lang="ru-RU" sz="3200" b="1" dirty="0" smtClean="0"/>
              <a:t>явился </a:t>
            </a:r>
            <a:r>
              <a:rPr lang="ru-RU" sz="3200" b="1" dirty="0"/>
              <a:t>основоположником славянской </a:t>
            </a:r>
            <a:r>
              <a:rPr lang="ru-RU" sz="3200" b="1" dirty="0" smtClean="0"/>
              <a:t>филологии, </a:t>
            </a:r>
          </a:p>
          <a:p>
            <a:pPr marL="0" indent="0">
              <a:buNone/>
            </a:pPr>
            <a:r>
              <a:rPr lang="ru-RU" sz="3200" b="1" dirty="0" smtClean="0"/>
              <a:t>написал </a:t>
            </a:r>
            <a:r>
              <a:rPr lang="ru-RU" sz="3200" b="1" dirty="0"/>
              <a:t>знаменитую «Русскую грамматику» (1831 г.), </a:t>
            </a:r>
            <a:endParaRPr lang="ru-RU" sz="3200" b="1" dirty="0" smtClean="0"/>
          </a:p>
          <a:p>
            <a:pPr marL="0" indent="0">
              <a:buNone/>
            </a:pPr>
            <a:r>
              <a:rPr lang="ru-RU" sz="3200" b="1" dirty="0" smtClean="0"/>
              <a:t>рассмотрел грамматические </a:t>
            </a:r>
            <a:r>
              <a:rPr lang="ru-RU" sz="3200" b="1" dirty="0"/>
              <a:t>особенности </a:t>
            </a:r>
            <a:r>
              <a:rPr lang="ru-RU" sz="3200" b="1" dirty="0" smtClean="0"/>
              <a:t>русского языка на </a:t>
            </a:r>
            <a:r>
              <a:rPr lang="ru-RU" sz="3200" b="1" dirty="0"/>
              <a:t>уровне науки своего времени. </a:t>
            </a:r>
          </a:p>
        </p:txBody>
      </p:sp>
    </p:spTree>
    <p:extLst>
      <p:ext uri="{BB962C8B-B14F-4D97-AF65-F5344CB8AC3E}">
        <p14:creationId xmlns:p14="http://schemas.microsoft.com/office/powerpoint/2010/main" val="136947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8192" y="115910"/>
            <a:ext cx="3712256" cy="168144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/>
            </a:r>
            <a:br>
              <a:rPr lang="ru-RU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ru-RU" sz="4000" dirty="0"/>
              <a:t>Федор Иванович Буслаев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(</a:t>
            </a:r>
            <a:r>
              <a:rPr lang="ru-RU" sz="4000" dirty="0"/>
              <a:t>1818-1897)</a:t>
            </a:r>
            <a:endParaRPr lang="ru-RU" sz="4000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77284" y="2009105"/>
            <a:ext cx="4069725" cy="1970466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0" dirty="0">
                <a:solidFill>
                  <a:schemeClr val="tx1"/>
                </a:solidFill>
              </a:rPr>
              <a:t>До нас дошли </a:t>
            </a:r>
            <a:r>
              <a:rPr lang="ru-RU" sz="3200" b="0" dirty="0" smtClean="0">
                <a:solidFill>
                  <a:schemeClr val="tx1"/>
                </a:solidFill>
              </a:rPr>
              <a:t>памятники </a:t>
            </a:r>
            <a:r>
              <a:rPr lang="ru-RU" sz="3200" b="0" dirty="0">
                <a:solidFill>
                  <a:schemeClr val="tx1"/>
                </a:solidFill>
              </a:rPr>
              <a:t>литературные из разных мест России, мы пользуемся ими и в теперешнем слоге, зна­чит, вносим в слог провинциализм. </a:t>
            </a:r>
            <a:endParaRPr lang="ru-RU" sz="3200" i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946" y="-94803"/>
            <a:ext cx="2627470" cy="37006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099256" y="3605859"/>
            <a:ext cx="535761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/>
              <a:t>Мы изучаем язык народный: где он? В Киеве, Во­логде, Новгороде, Москве — следовательно, вместе изучаем и </a:t>
            </a:r>
            <a:r>
              <a:rPr lang="ru-RU" sz="2500" dirty="0" smtClean="0"/>
              <a:t>провинциализмы.</a:t>
            </a:r>
            <a:endParaRPr lang="ru-RU" sz="2500" i="1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6068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228044" y="321972"/>
            <a:ext cx="5911403" cy="57568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 smtClean="0"/>
              <a:t>Ф.И.Буслаев</a:t>
            </a:r>
            <a:r>
              <a:rPr lang="ru-RU" b="1" dirty="0" smtClean="0"/>
              <a:t> </a:t>
            </a:r>
          </a:p>
          <a:p>
            <a:pPr marL="0" indent="0">
              <a:buNone/>
            </a:pPr>
            <a:r>
              <a:rPr lang="ru-RU" b="1" dirty="0" smtClean="0"/>
              <a:t>известен трудами </a:t>
            </a:r>
            <a:r>
              <a:rPr lang="ru-RU" b="1" dirty="0"/>
              <a:t>и </a:t>
            </a:r>
            <a:r>
              <a:rPr lang="ru-RU" b="1" dirty="0" smtClean="0"/>
              <a:t>идеями </a:t>
            </a:r>
            <a:r>
              <a:rPr lang="ru-RU" b="1" dirty="0"/>
              <a:t>в области преподавания русского языка в школе, </a:t>
            </a:r>
            <a:r>
              <a:rPr lang="ru-RU" b="1" dirty="0" smtClean="0"/>
              <a:t>фундаментальными исследованиями </a:t>
            </a:r>
            <a:r>
              <a:rPr lang="ru-RU" b="1" dirty="0"/>
              <a:t>по истории русского </a:t>
            </a:r>
            <a:r>
              <a:rPr lang="ru-RU" b="1" dirty="0" smtClean="0"/>
              <a:t>языка,</a:t>
            </a:r>
          </a:p>
          <a:p>
            <a:pPr marL="0" indent="0">
              <a:buNone/>
            </a:pPr>
            <a:r>
              <a:rPr lang="ru-RU" b="1" dirty="0" smtClean="0"/>
              <a:t>изучал народную поэзию, </a:t>
            </a:r>
            <a:r>
              <a:rPr lang="ru-RU" b="1" dirty="0"/>
              <a:t>стремился максимально учитывать культурно-исторические обстоятельства и факторы языковой эволюции.</a:t>
            </a:r>
            <a:endParaRPr lang="ru-RU" b="1" dirty="0" smtClean="0"/>
          </a:p>
          <a:p>
            <a:pPr marL="0" indent="0" algn="ctr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6029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ln w="9525"/>
          <a:extLst>
            <a:ext uri="{91240B29-F687-4F45-9708-019B960494DF}">
              <a14:hiddenLine xmlns:a14="http://schemas.microsoft.com/office/drawing/2010/main" w="12700" cap="flat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pic>
        <p:nvPicPr>
          <p:cNvPr id="4" name="Picture 2" descr="C:\Users\User\Desktop\к конкурсу\да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89407" y="174625"/>
            <a:ext cx="5962920" cy="514435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b="1" dirty="0" smtClean="0"/>
              <a:t>Очерки </a:t>
            </a:r>
            <a:r>
              <a:rPr lang="ru-RU" b="1" dirty="0"/>
              <a:t>и рассказы В. Г. Белинский назвал «перлами современной русской литературы</a:t>
            </a:r>
            <a:r>
              <a:rPr lang="ru-RU" b="1" dirty="0" smtClean="0"/>
              <a:t>».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b="1" dirty="0" smtClean="0"/>
              <a:t>Собирал </a:t>
            </a:r>
            <a:r>
              <a:rPr lang="ru-RU" b="1" dirty="0"/>
              <a:t>народные песни, сказки, пословицы, поговорки.</a:t>
            </a:r>
          </a:p>
          <a:p>
            <a:pPr marL="0" indent="0">
              <a:buNone/>
            </a:pPr>
            <a:r>
              <a:rPr lang="ru-RU" b="1" dirty="0" err="1" smtClean="0"/>
              <a:t>В.И.Даль</a:t>
            </a:r>
            <a:r>
              <a:rPr lang="ru-RU" b="1" dirty="0" smtClean="0"/>
              <a:t> известен </a:t>
            </a:r>
            <a:r>
              <a:rPr lang="ru-RU" b="1" dirty="0"/>
              <a:t>нам как составитель уникального «Толкового словаря живого великорусского языка», работе над которым он отдал 50 лет своей жизни. </a:t>
            </a: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2300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37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A40861D8-65F1-49E8-895E-38D0465CDAE0}" vid="{A9F4279F-7CFA-4EE6-8D9D-8C5BD3B474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520</Words>
  <Application>Microsoft Office PowerPoint</Application>
  <PresentationFormat>Экран (4:3)</PresentationFormat>
  <Paragraphs>54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shablon37</vt:lpstr>
      <vt:lpstr>Из истории  русского языкознания: выдающиеся лингвисты</vt:lpstr>
      <vt:lpstr> Михаил Васильевич Ломоносов (1711-1765)</vt:lpstr>
      <vt:lpstr>Презентация PowerPoint</vt:lpstr>
      <vt:lpstr> Александр Христофорович Востоков  (1781-1864)</vt:lpstr>
      <vt:lpstr>Презентация PowerPoint</vt:lpstr>
      <vt:lpstr> Федор Иванович Буслаев  (1818-1897)</vt:lpstr>
      <vt:lpstr>Презентация PowerPoint</vt:lpstr>
      <vt:lpstr>Презентация PowerPoint</vt:lpstr>
      <vt:lpstr>Презентация PowerPoint</vt:lpstr>
      <vt:lpstr> Яков Карлович Грот  (1812-1893)</vt:lpstr>
      <vt:lpstr>Презентация PowerPoint</vt:lpstr>
      <vt:lpstr> Алексей Александрович Шахматов  (1864-1920)</vt:lpstr>
      <vt:lpstr>Презентация PowerPoint</vt:lpstr>
      <vt:lpstr> Дмитрий Николаевич Ушаков  (1873-1942)</vt:lpstr>
      <vt:lpstr>Презентация PowerPoint</vt:lpstr>
      <vt:lpstr> Виктор Владимирович Виноградов (1894/1895 – 1969)</vt:lpstr>
      <vt:lpstr>Презентация PowerPoint</vt:lpstr>
      <vt:lpstr>Сергей Иванович Ожегов  (1900-1964)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2016-09-17T18:24:34Z</dcterms:created>
  <dcterms:modified xsi:type="dcterms:W3CDTF">2016-10-03T19:24:52Z</dcterms:modified>
</cp:coreProperties>
</file>